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63" r:id="rId3"/>
    <p:sldId id="264" r:id="rId4"/>
    <p:sldId id="265" r:id="rId5"/>
    <p:sldId id="268" r:id="rId6"/>
    <p:sldId id="267" r:id="rId7"/>
    <p:sldId id="266" r:id="rId8"/>
    <p:sldId id="262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37" roundtripDataSignature="AMtx7mhCTY32M1Gb9f4Xy4rK8BmPT0rv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7627E-5440-4496-31C7-68E6F4379444}" v="16" dt="2023-02-15T01:36:32.224"/>
    <p1510:client id="{7283579C-CE68-41A3-AC24-593A0F2787D5}" v="2" dt="2023-02-15T01:34:21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>
      <p:cViewPr varScale="1">
        <p:scale>
          <a:sx n="132" d="100"/>
          <a:sy n="132" d="100"/>
        </p:scale>
        <p:origin x="94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5bf326023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5bf326023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1"/>
          </p:nvPr>
        </p:nvSpPr>
        <p:spPr>
          <a:xfrm>
            <a:off x="457200" y="1610179"/>
            <a:ext cx="8229600" cy="298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body" idx="1"/>
          </p:nvPr>
        </p:nvSpPr>
        <p:spPr>
          <a:xfrm>
            <a:off x="457200" y="1451426"/>
            <a:ext cx="4038600" cy="317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2"/>
          </p:nvPr>
        </p:nvSpPr>
        <p:spPr>
          <a:xfrm>
            <a:off x="4648200" y="1451426"/>
            <a:ext cx="4038600" cy="317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1"/>
          </p:nvPr>
        </p:nvSpPr>
        <p:spPr>
          <a:xfrm>
            <a:off x="457199" y="1397255"/>
            <a:ext cx="4040188" cy="43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body" idx="2"/>
          </p:nvPr>
        </p:nvSpPr>
        <p:spPr>
          <a:xfrm>
            <a:off x="457199" y="1989969"/>
            <a:ext cx="4040188" cy="269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3"/>
          </p:nvPr>
        </p:nvSpPr>
        <p:spPr>
          <a:xfrm>
            <a:off x="4645025" y="1397255"/>
            <a:ext cx="4041775" cy="43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4"/>
          </p:nvPr>
        </p:nvSpPr>
        <p:spPr>
          <a:xfrm>
            <a:off x="4645025" y="1989969"/>
            <a:ext cx="4041775" cy="269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457200" y="679122"/>
            <a:ext cx="3008313" cy="77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1"/>
          </p:nvPr>
        </p:nvSpPr>
        <p:spPr>
          <a:xfrm>
            <a:off x="3575050" y="679122"/>
            <a:ext cx="5111750" cy="391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2"/>
          </p:nvPr>
        </p:nvSpPr>
        <p:spPr>
          <a:xfrm>
            <a:off x="457201" y="1609519"/>
            <a:ext cx="3008313" cy="29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>
            <a:spLocks noGrp="1"/>
          </p:cNvSpPr>
          <p:nvPr>
            <p:ph type="title"/>
          </p:nvPr>
        </p:nvSpPr>
        <p:spPr>
          <a:xfrm>
            <a:off x="1792288" y="3858517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>
            <a:spLocks noGrp="1"/>
          </p:cNvSpPr>
          <p:nvPr>
            <p:ph type="pic" idx="2"/>
          </p:nvPr>
        </p:nvSpPr>
        <p:spPr>
          <a:xfrm>
            <a:off x="1792288" y="717648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1792288" y="4283570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457200" y="1610179"/>
            <a:ext cx="8229600" cy="298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" name="Google Shape;10;p7" descr="MD-flag-background-ppt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9143999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7" descr="UMBC-primary-logo-CMYK-on-black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4287" y="86177"/>
            <a:ext cx="1749252" cy="40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7" descr="corner-element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19918" y="3901058"/>
            <a:ext cx="1224081" cy="124244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www.kaggle.com/datasets/blastchar/telco-customer-chur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0"/>
          </a:srgbClr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7DA7B-D200-2264-7507-2941B5468F58}"/>
              </a:ext>
            </a:extLst>
          </p:cNvPr>
          <p:cNvSpPr txBox="1">
            <a:spLocks/>
          </p:cNvSpPr>
          <p:nvPr/>
        </p:nvSpPr>
        <p:spPr>
          <a:xfrm>
            <a:off x="4910778" y="1833550"/>
            <a:ext cx="4319643" cy="5878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600" kern="120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2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TELCO CUSTOMER CHURN 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C0BD3-628A-D459-F29B-9C7768B14803}"/>
              </a:ext>
            </a:extLst>
          </p:cNvPr>
          <p:cNvSpPr txBox="1"/>
          <p:nvPr/>
        </p:nvSpPr>
        <p:spPr>
          <a:xfrm>
            <a:off x="5423647" y="2651820"/>
            <a:ext cx="3078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Members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Harshini Akkapally - RK84133</a:t>
            </a:r>
          </a:p>
          <a:p>
            <a:pPr algn="ctr"/>
            <a:r>
              <a:rPr lang="en-US" sz="120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Sravani</a:t>
            </a:r>
            <a:r>
              <a:rPr lang="en-US" sz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Ravulaparthi</a:t>
            </a:r>
            <a:r>
              <a:rPr lang="en-US" sz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PN88693</a:t>
            </a:r>
          </a:p>
          <a:p>
            <a:pPr algn="ctr"/>
            <a:r>
              <a:rPr lang="en-US" sz="12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Akhila</a:t>
            </a:r>
            <a:r>
              <a:rPr lang="en-US"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Amaranayani</a:t>
            </a:r>
            <a:r>
              <a:rPr lang="en-US"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UD82090</a:t>
            </a:r>
          </a:p>
          <a:p>
            <a:pPr algn="ctr"/>
            <a:endParaRPr lang="en-US" sz="12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EDC80-9700-C940-832B-431163B71C0D}"/>
              </a:ext>
            </a:extLst>
          </p:cNvPr>
          <p:cNvSpPr/>
          <p:nvPr/>
        </p:nvSpPr>
        <p:spPr>
          <a:xfrm>
            <a:off x="5477436" y="3943583"/>
            <a:ext cx="3024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 the guidance of Professor 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</a:t>
            </a:r>
            <a:r>
              <a:rPr lang="en-US" sz="12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Ozgur</a:t>
            </a:r>
            <a:r>
              <a:rPr lang="en-US"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Ozturk</a:t>
            </a:r>
            <a:endParaRPr lang="en-US" sz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AA77A2-4A1D-AB47-9CA8-03051CA2B641}"/>
              </a:ext>
            </a:extLst>
          </p:cNvPr>
          <p:cNvSpPr/>
          <p:nvPr/>
        </p:nvSpPr>
        <p:spPr>
          <a:xfrm>
            <a:off x="5423647" y="838009"/>
            <a:ext cx="62163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b="1"/>
              <a:t>DATA 606 Capstone in Data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3B361-1C84-F245-961C-4BAEB5B19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8" y="1506333"/>
            <a:ext cx="4064000" cy="2565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79CC-D839-354C-A236-E06B16FA5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974492"/>
            <a:ext cx="8229600" cy="644065"/>
          </a:xfrm>
        </p:spPr>
        <p:txBody>
          <a:bodyPr>
            <a:noAutofit/>
          </a:bodyPr>
          <a:lstStyle/>
          <a:p>
            <a:pPr algn="l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cs typeface="Arial"/>
              </a:rPr>
              <a:t>TELCO CUSTOMER CHURN PREDICTION</a:t>
            </a:r>
            <a:br>
              <a:rPr lang="en-US" sz="2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5EE03-3A2D-3546-9FEA-C814E9EAA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1451426"/>
            <a:ext cx="5263978" cy="3231785"/>
          </a:xfrm>
        </p:spPr>
        <p:txBody>
          <a:bodyPr>
            <a:normAutofit/>
          </a:bodyPr>
          <a:lstStyle/>
          <a:p>
            <a:pPr marL="50800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None/>
            </a:pPr>
            <a:r>
              <a:rPr lang="en-US" sz="1100">
                <a:solidFill>
                  <a:srgbClr val="000000"/>
                </a:solidFill>
                <a:latin typeface="Century Gothic" panose="020B0502020202020204" pitchFamily="34" charset="0"/>
                <a:cs typeface="Arial"/>
                <a:sym typeface="Arial"/>
              </a:rPr>
              <a:t>Customer Churn/Attrition occurs when consumers stop using a service or quit a company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100">
                <a:solidFill>
                  <a:srgbClr val="000000"/>
                </a:solidFill>
                <a:latin typeface="Century Gothic" panose="020B0502020202020204" pitchFamily="34" charset="0"/>
                <a:cs typeface="Arial"/>
                <a:sym typeface="Arial"/>
              </a:rPr>
              <a:t>Retaining customers is important for any business to boost revenue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100">
                <a:solidFill>
                  <a:srgbClr val="000000"/>
                </a:solidFill>
                <a:latin typeface="Century Gothic" panose="020B0502020202020204" pitchFamily="34" charset="0"/>
                <a:cs typeface="Arial"/>
                <a:sym typeface="Arial"/>
              </a:rPr>
              <a:t>Cost of acquiring a new customer is five times more than that of retaining an existing customer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100">
                <a:solidFill>
                  <a:srgbClr val="000000"/>
                </a:solidFill>
                <a:latin typeface="Century Gothic" panose="020B0502020202020204" pitchFamily="34" charset="0"/>
                <a:cs typeface="Arial"/>
                <a:sym typeface="Arial"/>
              </a:rPr>
              <a:t>Machine learning offers efficient ways to identify the root causes of churn as well as prescriptive tools for addressing it.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100">
                <a:solidFill>
                  <a:srgbClr val="000000"/>
                </a:solidFill>
                <a:latin typeface="Century Gothic" panose="020B0502020202020204" pitchFamily="34" charset="0"/>
                <a:cs typeface="Arial"/>
                <a:sym typeface="Arial"/>
              </a:rPr>
              <a:t>We Identify behavioral patterns of customers who have already stopped </a:t>
            </a:r>
            <a:r>
              <a:rPr lang="en-US" sz="1100">
                <a:solidFill>
                  <a:srgbClr val="000000"/>
                </a:solidFill>
                <a:latin typeface="Century Gothic" panose="020B0502020202020204" pitchFamily="34" charset="0"/>
                <a:cs typeface="Arial"/>
              </a:rPr>
              <a:t>using the services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100">
                <a:solidFill>
                  <a:srgbClr val="000000"/>
                </a:solidFill>
                <a:latin typeface="Century Gothic" panose="020B0502020202020204" pitchFamily="34" charset="0"/>
                <a:cs typeface="Arial"/>
              </a:rPr>
              <a:t>Compare the behavior of the current consumers to these patterns to find potential churners</a:t>
            </a:r>
          </a:p>
          <a:p>
            <a:endParaRPr lang="en-US" sz="12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8D071D-944B-B547-9B77-1540E8F97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437" y="1739977"/>
            <a:ext cx="2752284" cy="220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4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B2AC-5083-A546-8CAF-1EE491DEC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9391"/>
            <a:ext cx="8229600" cy="644065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cs typeface="Arial"/>
              </a:rPr>
              <a:t>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79AD5D-0DB4-B546-83E7-C192543B5235}"/>
              </a:ext>
            </a:extLst>
          </p:cNvPr>
          <p:cNvSpPr txBox="1"/>
          <p:nvPr/>
        </p:nvSpPr>
        <p:spPr>
          <a:xfrm>
            <a:off x="457200" y="1873456"/>
            <a:ext cx="6512011" cy="20851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100">
                <a:latin typeface="Century Gothic"/>
              </a:rPr>
              <a:t>Open-source IBM Dataset used in telecommunications sector to track customer turnover.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100">
                <a:latin typeface="Century Gothic"/>
              </a:rPr>
              <a:t>It was initially published in the IBM Community and now available on Kaggle website</a:t>
            </a:r>
          </a:p>
          <a:p>
            <a:pPr algn="just">
              <a:lnSpc>
                <a:spcPct val="150000"/>
              </a:lnSpc>
            </a:pPr>
            <a:r>
              <a:rPr lang="en-US" sz="1100">
                <a:latin typeface="Century Gothic" panose="020B0502020202020204" pitchFamily="34" charset="0"/>
              </a:rPr>
              <a:t>        </a:t>
            </a:r>
            <a:r>
              <a:rPr lang="en-US" sz="1100" b="1">
                <a:latin typeface="Century Gothic" panose="020B0502020202020204" pitchFamily="34" charset="0"/>
              </a:rPr>
              <a:t>source</a:t>
            </a:r>
            <a:r>
              <a:rPr lang="en-US" sz="1100">
                <a:latin typeface="Century Gothic" panose="020B0502020202020204" pitchFamily="34" charset="0"/>
              </a:rPr>
              <a:t>:  </a:t>
            </a:r>
            <a:r>
              <a:rPr lang="en-US" sz="1100">
                <a:latin typeface="Century Gothic" panose="020B0502020202020204" pitchFamily="34" charset="0"/>
                <a:hlinkClick r:id="rId2"/>
              </a:rPr>
              <a:t>https://www.kaggle.com/datasets/blastchar/telco-customer-churn</a:t>
            </a:r>
            <a:endParaRPr lang="en-US" sz="1100">
              <a:latin typeface="Century Gothic" panose="020B0502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100">
                <a:latin typeface="Century Gothic" panose="020B0502020202020204" pitchFamily="34" charset="0"/>
              </a:rPr>
              <a:t>The dataset contains 7,043 customers and 21 variables. 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100">
                <a:latin typeface="Century Gothic"/>
              </a:rPr>
              <a:t>It includes data on each customer’s demography, the environments of internet connection and related support, contract terms, billing and payment methods, and the amount charged.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202123-7766-B440-BB29-D48421BB1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23" t="25349" r="23448" b="25543"/>
          <a:stretch/>
        </p:blipFill>
        <p:spPr>
          <a:xfrm>
            <a:off x="7191520" y="2075935"/>
            <a:ext cx="1396426" cy="1210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59963F-2249-AA4C-A346-3028E2EB1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574" y="3062143"/>
            <a:ext cx="1375226" cy="64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9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4F80-C3BD-D04C-9BB4-905E932F7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3739"/>
            <a:ext cx="8229600" cy="644065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cs typeface="Arial"/>
              </a:rPr>
              <a:t>VARIABLES IN DATASET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958B81-F03B-A34D-A58A-EAEF63D34538}"/>
              </a:ext>
            </a:extLst>
          </p:cNvPr>
          <p:cNvSpPr/>
          <p:nvPr/>
        </p:nvSpPr>
        <p:spPr>
          <a:xfrm>
            <a:off x="457198" y="1718344"/>
            <a:ext cx="8229601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Century Gothic"/>
              </a:rPr>
              <a:t>The data set includes information about:</a:t>
            </a:r>
          </a:p>
          <a:p>
            <a:pPr marL="285750" indent="-285750" algn="just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b="1">
                <a:solidFill>
                  <a:schemeClr val="tx1"/>
                </a:solidFill>
                <a:latin typeface="Century Gothic"/>
              </a:rPr>
              <a:t>Target Variable </a:t>
            </a:r>
            <a:r>
              <a:rPr lang="en-US" sz="1200">
                <a:latin typeface="Century Gothic"/>
              </a:rPr>
              <a:t>– ‘Churn’, Customers who left within the last month</a:t>
            </a:r>
          </a:p>
          <a:p>
            <a:pPr marL="285750" indent="-285750" algn="just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b="1">
                <a:solidFill>
                  <a:schemeClr val="tx1"/>
                </a:solidFill>
                <a:latin typeface="Century Gothic"/>
              </a:rPr>
              <a:t>Other Variables include,</a:t>
            </a:r>
          </a:p>
          <a:p>
            <a:pPr marL="171450" lvl="1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Century Gothic"/>
              </a:rPr>
              <a:t>Services that each customer has signed up for – phone, multiple lines, internet, online security, online backup, device protection, tech support, and streaming TV and movies</a:t>
            </a:r>
          </a:p>
          <a:p>
            <a:pPr marL="171450" lvl="1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Century Gothic"/>
              </a:rPr>
              <a:t>Customer account information – how long they’ve been a customer, contract, payment method, paperless billing, monthly charges, and total charges</a:t>
            </a:r>
          </a:p>
          <a:p>
            <a:pPr marL="171450" lvl="1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Century Gothic"/>
              </a:rPr>
              <a:t>Demographic info about customers – gender, age range, and if they have partners and dependents</a:t>
            </a:r>
          </a:p>
          <a:p>
            <a:pPr algn="just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8EFE70-52FC-B646-9ED4-1B58DEFE4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042" y="953739"/>
            <a:ext cx="2499758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11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9067F3-7A99-A044-9227-E9A87F1E7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98" y="574981"/>
            <a:ext cx="6205492" cy="444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9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069F2-878F-FE41-823C-0401B7319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2532"/>
            <a:ext cx="8229600" cy="644065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cs typeface="Arial"/>
              </a:rPr>
              <a:t>Literature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34602-506A-BD4B-8714-04D42F6F0B34}"/>
              </a:ext>
            </a:extLst>
          </p:cNvPr>
          <p:cNvSpPr txBox="1"/>
          <p:nvPr/>
        </p:nvSpPr>
        <p:spPr>
          <a:xfrm>
            <a:off x="457199" y="1556597"/>
            <a:ext cx="8340811" cy="2600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100">
                <a:latin typeface="Century Gothic"/>
              </a:rPr>
              <a:t>Most popularly used algorithms in this period were traditional ones such as Logistic Regression, Decision Tree, and Artificial Neural Network</a:t>
            </a:r>
          </a:p>
          <a:p>
            <a:pPr marL="285750" lvl="1" indent="-285750" algn="just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100" err="1">
                <a:latin typeface="Century Gothic"/>
              </a:rPr>
              <a:t>Eria</a:t>
            </a:r>
            <a:r>
              <a:rPr lang="en-US" sz="1100">
                <a:latin typeface="Century Gothic"/>
              </a:rPr>
              <a:t> and </a:t>
            </a:r>
            <a:r>
              <a:rPr lang="en-US" sz="1100" err="1">
                <a:latin typeface="Century Gothic"/>
              </a:rPr>
              <a:t>Marikannan</a:t>
            </a:r>
            <a:r>
              <a:rPr lang="en-US" sz="1100">
                <a:latin typeface="Century Gothic"/>
              </a:rPr>
              <a:t> (2018) reviewed more recent articles published from 2014 to 2017. Their review showed that traditional machine learning algorithms were still dominant in this period.</a:t>
            </a:r>
          </a:p>
          <a:p>
            <a:pPr marL="285750" lvl="1" indent="-285750" algn="just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100">
                <a:latin typeface="Century Gothic"/>
              </a:rPr>
              <a:t>Specifically, the most frequently used classification algorithms in this period were SVM (Support Vector Machine) and Neural Network, followed by Decision Tree, Naïve Bayes, and Logistic Regression</a:t>
            </a:r>
          </a:p>
          <a:p>
            <a:pPr marL="285750" lvl="1" indent="-285750" algn="just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100">
                <a:latin typeface="Century Gothic"/>
              </a:rPr>
              <a:t>In the analysis of Lee et al. (2017), Neural Network achieved the highest accuracy, followed by Decision Tree and Logistic Regression.</a:t>
            </a:r>
          </a:p>
          <a:p>
            <a:pPr marL="285750" lvl="1" indent="-285750" algn="just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100" err="1">
                <a:latin typeface="Century Gothic"/>
              </a:rPr>
              <a:t>Patil</a:t>
            </a:r>
            <a:r>
              <a:rPr lang="en-US" sz="1100">
                <a:latin typeface="Century Gothic"/>
              </a:rPr>
              <a:t> et al. (2017) showed that while Ensemble Learning algorithm </a:t>
            </a:r>
            <a:r>
              <a:rPr lang="en-US" sz="1100" err="1">
                <a:latin typeface="Century Gothic"/>
              </a:rPr>
              <a:t>XGBoost</a:t>
            </a:r>
            <a:r>
              <a:rPr lang="en-US" sz="1100">
                <a:latin typeface="Century Gothic"/>
              </a:rPr>
              <a:t> showed superior accuracy than SVM and Random Forest.</a:t>
            </a:r>
          </a:p>
        </p:txBody>
      </p:sp>
    </p:spTree>
    <p:extLst>
      <p:ext uri="{BB962C8B-B14F-4D97-AF65-F5344CB8AC3E}">
        <p14:creationId xmlns:p14="http://schemas.microsoft.com/office/powerpoint/2010/main" val="363928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F03BA7-1B6A-064A-94E0-DE578E47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3739"/>
            <a:ext cx="8229600" cy="644065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cs typeface="Arial"/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31513-F600-654A-B42D-5D89465A8659}"/>
              </a:ext>
            </a:extLst>
          </p:cNvPr>
          <p:cNvSpPr txBox="1"/>
          <p:nvPr/>
        </p:nvSpPr>
        <p:spPr>
          <a:xfrm>
            <a:off x="457199" y="171759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>
                <a:latin typeface="Century Gothic"/>
              </a:rPr>
              <a:t>[1] Kimura, T. (2022). Customer churn prediction with hybrid resampling and ensemble learning. Journal of Management Information and Decision Sciences, 25(1), 1-23</a:t>
            </a:r>
          </a:p>
          <a:p>
            <a:pPr algn="just">
              <a:lnSpc>
                <a:spcPct val="150000"/>
              </a:lnSpc>
            </a:pPr>
            <a:r>
              <a:rPr lang="en-US" sz="1200">
                <a:latin typeface="Century Gothic"/>
              </a:rPr>
              <a:t>[2] Wang, Xing &amp; Nguyen, </a:t>
            </a:r>
            <a:r>
              <a:rPr lang="en-US" sz="1200" err="1">
                <a:latin typeface="Century Gothic"/>
              </a:rPr>
              <a:t>Khang</a:t>
            </a:r>
            <a:r>
              <a:rPr lang="en-US" sz="1200">
                <a:latin typeface="Century Gothic"/>
              </a:rPr>
              <a:t> &amp; Nguyen, </a:t>
            </a:r>
            <a:r>
              <a:rPr lang="en-US" sz="1200" err="1">
                <a:latin typeface="Century Gothic"/>
              </a:rPr>
              <a:t>Binh</a:t>
            </a:r>
            <a:r>
              <a:rPr lang="en-US" sz="1200">
                <a:latin typeface="Century Gothic"/>
              </a:rPr>
              <a:t>. (2020). Churn Prediction using Ensemble Learning. 56-60. 10.1145/3380688.3380710. </a:t>
            </a:r>
          </a:p>
          <a:p>
            <a:pPr algn="just"/>
            <a:endParaRPr lang="en-US" sz="120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6166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5bf3260235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99" y="616675"/>
            <a:ext cx="7282701" cy="43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510</Words>
  <Application>Microsoft Macintosh PowerPoint</Application>
  <PresentationFormat>On-screen Show (16:9)</PresentationFormat>
  <Paragraphs>38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</vt:lpstr>
      <vt:lpstr>Office Theme</vt:lpstr>
      <vt:lpstr>PowerPoint Presentation</vt:lpstr>
      <vt:lpstr>TELCO CUSTOMER CHURN PREDICTION </vt:lpstr>
      <vt:lpstr>DATASET</vt:lpstr>
      <vt:lpstr>VARIABLES IN DATASET</vt:lpstr>
      <vt:lpstr>PowerPoint Presentation</vt:lpstr>
      <vt:lpstr>Literature Review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Lord</dc:creator>
  <cp:lastModifiedBy>murali varanasi</cp:lastModifiedBy>
  <cp:revision>2</cp:revision>
  <dcterms:created xsi:type="dcterms:W3CDTF">2019-02-27T15:38:32Z</dcterms:created>
  <dcterms:modified xsi:type="dcterms:W3CDTF">2023-02-19T20:01:59Z</dcterms:modified>
</cp:coreProperties>
</file>